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95038" autoAdjust="0"/>
  </p:normalViewPr>
  <p:slideViewPr>
    <p:cSldViewPr showGuides="1">
      <p:cViewPr varScale="1">
        <p:scale>
          <a:sx n="107" d="100"/>
          <a:sy n="107" d="100"/>
        </p:scale>
        <p:origin x="19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използваме </a:t>
            </a:r>
            <a:r>
              <a:rPr lang="en-US" sz="3400" b="1" dirty="0">
                <a:solidFill>
                  <a:schemeClr val="bg1"/>
                </a:solidFill>
              </a:rPr>
              <a:t>EF Core</a:t>
            </a:r>
            <a:r>
              <a:rPr lang="en-US" sz="3400" dirty="0"/>
              <a:t>, </a:t>
            </a:r>
            <a:r>
              <a:rPr lang="bg-BG" sz="3400" dirty="0"/>
              <a:t>трябва да </a:t>
            </a:r>
            <a:r>
              <a:rPr lang="bg-BG" sz="34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400" dirty="0"/>
              <a:t>(</a:t>
            </a:r>
            <a:r>
              <a:rPr lang="en-GB" sz="3400" b="1" dirty="0"/>
              <a:t>dependencies</a:t>
            </a:r>
            <a:r>
              <a:rPr lang="en-US" sz="3400" dirty="0"/>
              <a:t>)</a:t>
            </a:r>
            <a:r>
              <a:rPr lang="bg-BG" sz="3400" b="1" dirty="0"/>
              <a:t> </a:t>
            </a:r>
            <a:r>
              <a:rPr lang="bg-BG" sz="3400" dirty="0"/>
              <a:t>през </a:t>
            </a:r>
            <a:r>
              <a:rPr lang="en-US" sz="3400" b="1" dirty="0">
                <a:solidFill>
                  <a:schemeClr val="bg1"/>
                </a:solidFill>
              </a:rPr>
              <a:t>Package Manager</a:t>
            </a:r>
            <a:r>
              <a:rPr lang="bg-BG" sz="34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Изпълняваме следните </a:t>
            </a:r>
            <a:r>
              <a:rPr lang="bg-BG" sz="3400" b="1" dirty="0"/>
              <a:t>команди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една по една</a:t>
            </a:r>
            <a:r>
              <a:rPr lang="en-US" sz="3400" dirty="0"/>
              <a:t>:</a:t>
            </a:r>
            <a:endParaRPr lang="bg-BG" sz="3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Scaffold</a:t>
            </a:r>
            <a:r>
              <a:rPr lang="en-US" sz="3000" dirty="0"/>
              <a:t> </a:t>
            </a:r>
            <a:r>
              <a:rPr lang="bg-BG" sz="3000" dirty="0"/>
              <a:t>се използва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код</a:t>
            </a:r>
            <a:r>
              <a:rPr lang="bg-BG" sz="3000" dirty="0"/>
              <a:t>, например </a:t>
            </a:r>
            <a:r>
              <a:rPr lang="bg-BG" sz="3000" b="1" dirty="0"/>
              <a:t>модели</a:t>
            </a:r>
            <a:r>
              <a:rPr lang="bg-BG" sz="3000" dirty="0"/>
              <a:t> на </a:t>
            </a:r>
            <a:r>
              <a:rPr lang="bg-BG" sz="3000" b="1" dirty="0"/>
              <a:t>таблици</a:t>
            </a:r>
            <a:r>
              <a:rPr lang="bg-BG" sz="3000" dirty="0"/>
              <a:t> от база данни</a:t>
            </a:r>
            <a:endParaRPr lang="en-US" sz="3000" dirty="0"/>
          </a:p>
          <a:p>
            <a:r>
              <a:rPr lang="bg-BG" sz="3000" dirty="0"/>
              <a:t>Изисква </a:t>
            </a:r>
            <a:r>
              <a:rPr lang="bg-BG" sz="3000" b="1" dirty="0"/>
              <a:t>информация</a:t>
            </a:r>
            <a:r>
              <a:rPr lang="bg-BG" sz="3000" dirty="0"/>
              <a:t> за </a:t>
            </a:r>
            <a:r>
              <a:rPr lang="en-US" sz="3000" b="1" dirty="0">
                <a:solidFill>
                  <a:schemeClr val="bg1"/>
                </a:solidFill>
              </a:rPr>
              <a:t>connection string</a:t>
            </a:r>
            <a:endParaRPr lang="bg-BG" sz="3000" b="1" dirty="0">
              <a:solidFill>
                <a:schemeClr val="bg1"/>
              </a:solidFill>
            </a:endParaRPr>
          </a:p>
          <a:p>
            <a:r>
              <a:rPr lang="bg-BG" sz="3000" dirty="0"/>
              <a:t>Изпълняваме следната </a:t>
            </a:r>
            <a:r>
              <a:rPr lang="bg-BG" sz="3000" b="1" dirty="0"/>
              <a:t>команда</a:t>
            </a:r>
            <a:r>
              <a:rPr lang="en-US" sz="3000" dirty="0"/>
              <a:t>:</a:t>
            </a:r>
            <a:endParaRPr lang="bg-BG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493337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>
            <a:normAutofit/>
          </a:bodyPr>
          <a:lstStyle/>
          <a:p>
            <a:r>
              <a:rPr lang="bg-BG" sz="2800" dirty="0"/>
              <a:t>С </a:t>
            </a:r>
            <a:r>
              <a:rPr lang="bg-BG" sz="2800" b="1" dirty="0"/>
              <a:t>десен бутон </a:t>
            </a:r>
            <a:r>
              <a:rPr lang="bg-BG" sz="2800" dirty="0"/>
              <a:t>върху проекта избираме </a:t>
            </a:r>
            <a:r>
              <a:rPr lang="en-US" sz="2800" b="1" dirty="0">
                <a:solidFill>
                  <a:schemeClr val="bg1"/>
                </a:solidFill>
              </a:rPr>
              <a:t>EF Core Power Tools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[</a:t>
            </a:r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800" b="1" dirty="0">
                <a:sym typeface="Wingdings" panose="05000000000000000000" pitchFamily="2" charset="2"/>
              </a:rPr>
              <a:t>]</a:t>
            </a:r>
            <a:endParaRPr lang="bg-BG" sz="28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800" dirty="0"/>
              <a:t>Въвеждаме </a:t>
            </a:r>
            <a:r>
              <a:rPr lang="bg-BG" sz="28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800" dirty="0"/>
              <a:t>към </a:t>
            </a:r>
            <a:r>
              <a:rPr lang="bg-BG" sz="2800" b="1" dirty="0"/>
              <a:t>БД</a:t>
            </a:r>
            <a:r>
              <a:rPr lang="bg-BG" sz="2800" dirty="0"/>
              <a:t> или </a:t>
            </a:r>
            <a:r>
              <a:rPr lang="bg-BG" sz="2800" b="1" dirty="0">
                <a:solidFill>
                  <a:schemeClr val="bg1"/>
                </a:solidFill>
              </a:rPr>
              <a:t>създаваме нова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версията</a:t>
            </a:r>
            <a:r>
              <a:rPr lang="bg-BG" sz="2800" dirty="0"/>
              <a:t> на </a:t>
            </a:r>
            <a:r>
              <a:rPr lang="en-US" sz="2800" b="1" dirty="0"/>
              <a:t>EF Core</a:t>
            </a:r>
            <a:r>
              <a:rPr lang="en-US" sz="2800" dirty="0"/>
              <a:t> - </a:t>
            </a:r>
            <a:r>
              <a:rPr lang="en-US" sz="2800" b="1" dirty="0">
                <a:solidFill>
                  <a:schemeClr val="bg1"/>
                </a:solidFill>
              </a:rPr>
              <a:t>EF Core 8</a:t>
            </a:r>
            <a:endParaRPr lang="bg-BG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Натискаме</a:t>
            </a:r>
            <a:r>
              <a:rPr lang="bg-BG" sz="2800" b="1" dirty="0"/>
              <a:t> </a:t>
            </a:r>
            <a:r>
              <a:rPr lang="en-US" sz="2800" b="1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r>
              <a:rPr lang="en-US" sz="28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6096000" y="1778300"/>
            <a:ext cx="5655600" cy="1645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Избираме кои </a:t>
            </a:r>
            <a:r>
              <a:rPr lang="bg-BG" sz="3400" b="1" dirty="0">
                <a:solidFill>
                  <a:schemeClr val="bg1"/>
                </a:solidFill>
              </a:rPr>
              <a:t>таблици</a:t>
            </a:r>
            <a:r>
              <a:rPr lang="bg-BG" sz="3400" dirty="0"/>
              <a:t> от </a:t>
            </a:r>
            <a:r>
              <a:rPr lang="bg-BG" sz="3400" b="1" dirty="0"/>
              <a:t>БД</a:t>
            </a:r>
            <a:r>
              <a:rPr lang="bg-BG" sz="3400" dirty="0"/>
              <a:t> да се включат при </a:t>
            </a:r>
            <a:r>
              <a:rPr lang="bg-BG" sz="34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400" dirty="0">
                <a:sym typeface="Wingdings" panose="05000000000000000000" pitchFamily="2" charset="2"/>
              </a:rPr>
              <a:t>Натискаме </a:t>
            </a:r>
            <a:r>
              <a:rPr lang="en-US" sz="3400" b="1" dirty="0">
                <a:sym typeface="Wingdings" panose="05000000000000000000" pitchFamily="2" charset="2"/>
              </a:rPr>
              <a:t>[</a:t>
            </a:r>
            <a:r>
              <a:rPr lang="en-US" sz="34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400" b="1" dirty="0">
                <a:sym typeface="Wingdings" panose="05000000000000000000" pitchFamily="2" charset="2"/>
              </a:rPr>
              <a:t>]</a:t>
            </a:r>
            <a:endParaRPr lang="bg-BG" sz="34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Autofit/>
          </a:bodyPr>
          <a:lstStyle/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Задаваме </a:t>
            </a:r>
            <a:r>
              <a:rPr lang="bg-BG" sz="2600" b="1" dirty="0"/>
              <a:t>името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</a:rPr>
              <a:t>namespace</a:t>
            </a:r>
            <a:r>
              <a:rPr lang="bg-BG" sz="2600" dirty="0"/>
              <a:t>,</a:t>
            </a:r>
            <a:r>
              <a:rPr lang="bg-BG" sz="2600" b="1" dirty="0">
                <a:solidFill>
                  <a:schemeClr val="bg1"/>
                </a:solidFill>
              </a:rPr>
              <a:t> </a:t>
            </a:r>
            <a:r>
              <a:rPr lang="bg-BG" sz="2600" dirty="0"/>
              <a:t>в който е </a:t>
            </a:r>
            <a:r>
              <a:rPr lang="bg-BG" sz="2600" b="1" dirty="0"/>
              <a:t>проекта</a:t>
            </a:r>
            <a:endParaRPr lang="en-US" sz="2600" b="1" dirty="0"/>
          </a:p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bg-BG" sz="2600" b="1" dirty="0">
                <a:solidFill>
                  <a:schemeClr val="bg1"/>
                </a:solidFill>
              </a:rPr>
              <a:t>директорията</a:t>
            </a:r>
            <a:r>
              <a:rPr lang="bg-BG" sz="2600" dirty="0"/>
              <a:t>, в която ще се създадат </a:t>
            </a:r>
            <a:r>
              <a:rPr lang="bg-BG" sz="2600" b="1" dirty="0"/>
              <a:t>моделите</a:t>
            </a:r>
          </a:p>
          <a:p>
            <a:r>
              <a:rPr lang="bg-BG" sz="2600" dirty="0"/>
              <a:t>Избираме да се </a:t>
            </a:r>
            <a:r>
              <a:rPr lang="bg-BG" sz="2600" b="1" dirty="0"/>
              <a:t>генерират</a:t>
            </a:r>
            <a:r>
              <a:rPr lang="bg-BG" sz="2600" dirty="0"/>
              <a:t> </a:t>
            </a:r>
            <a:r>
              <a:rPr lang="bg-BG" sz="2600" b="1" dirty="0">
                <a:solidFill>
                  <a:schemeClr val="bg1"/>
                </a:solidFill>
              </a:rPr>
              <a:t>модели</a:t>
            </a:r>
            <a:r>
              <a:rPr lang="bg-BG" sz="2600" dirty="0"/>
              <a:t> и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600" dirty="0"/>
              <a:t>"</a:t>
            </a:r>
            <a:endParaRPr lang="en-US" sz="2600" b="1" dirty="0">
              <a:solidFill>
                <a:schemeClr val="bg1"/>
              </a:solidFill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600" dirty="0"/>
              <a:t>"</a:t>
            </a:r>
            <a:endParaRPr lang="en-US" sz="2600" dirty="0"/>
          </a:p>
          <a:p>
            <a:r>
              <a:rPr lang="bg-BG" sz="2600" dirty="0"/>
              <a:t>Натискаме </a:t>
            </a:r>
            <a:r>
              <a:rPr lang="en-US" sz="2600" b="1" dirty="0"/>
              <a:t>[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r>
              <a:rPr lang="en-US" sz="26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84624"/>
              <a:gd name="adj2" fmla="val -44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400" dirty="0"/>
              <a:t>Намиране на елемент по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EF</a:t>
            </a:r>
            <a:r>
              <a:rPr lang="en-US" sz="3000" dirty="0"/>
              <a:t> </a:t>
            </a:r>
            <a:r>
              <a:rPr lang="en-US" sz="3000" b="1" dirty="0"/>
              <a:t>Core</a:t>
            </a:r>
            <a:r>
              <a:rPr lang="en-US" sz="3000" dirty="0"/>
              <a:t> </a:t>
            </a:r>
            <a:r>
              <a:rPr lang="bg-BG" sz="3000" dirty="0"/>
              <a:t>добавя </a:t>
            </a:r>
            <a:r>
              <a:rPr lang="en-GB" sz="3000" b="1" dirty="0"/>
              <a:t>connection string </a:t>
            </a:r>
            <a:r>
              <a:rPr lang="bg-BG" sz="3000" dirty="0"/>
              <a:t>в </a:t>
            </a:r>
            <a:r>
              <a:rPr lang="bg-BG" sz="30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3000" b="1" dirty="0"/>
              <a:t> </a:t>
            </a:r>
            <a:r>
              <a:rPr lang="bg-BG" sz="3000" dirty="0"/>
              <a:t>на приложението</a:t>
            </a:r>
            <a:endParaRPr lang="en-US" sz="3000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app.config </a:t>
            </a:r>
            <a:r>
              <a:rPr lang="bg-BG" sz="2800" dirty="0"/>
              <a:t>за </a:t>
            </a:r>
            <a:r>
              <a:rPr lang="en-GB" sz="2800" b="1" dirty="0"/>
              <a:t>.NET Framework</a:t>
            </a:r>
            <a:endParaRPr lang="bg-BG" sz="2800" b="1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appsettings.json</a:t>
            </a:r>
            <a:r>
              <a:rPr lang="bg-BG" sz="2800" dirty="0"/>
              <a:t> за </a:t>
            </a:r>
            <a:r>
              <a:rPr lang="en-GB" sz="28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676139" y="3616623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Можем да използваме </a:t>
            </a:r>
            <a:r>
              <a:rPr lang="en-US" sz="2800" b="1" dirty="0"/>
              <a:t>connection string </a:t>
            </a:r>
            <a:r>
              <a:rPr lang="bg-BG" sz="2800" dirty="0"/>
              <a:t>директно 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800" dirty="0"/>
              <a:t>При конфигуриране на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800" dirty="0"/>
              <a:t> </a:t>
            </a:r>
            <a:r>
              <a:rPr lang="bg-BG" sz="2800" dirty="0"/>
              <a:t>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800" dirty="0"/>
              <a:t> </a:t>
            </a:r>
            <a:r>
              <a:rPr lang="bg-BG" sz="2800" dirty="0"/>
              <a:t>класа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600" dirty="0"/>
              <a:t>На </a:t>
            </a:r>
            <a:r>
              <a:rPr lang="en-US" sz="2600" b="1" dirty="0">
                <a:solidFill>
                  <a:schemeClr val="bg1"/>
                </a:solidFill>
              </a:rPr>
              <a:t>Server name</a:t>
            </a:r>
            <a:r>
              <a:rPr lang="en-US" sz="2600" dirty="0"/>
              <a:t>,</a:t>
            </a:r>
            <a:r>
              <a:rPr lang="bg-BG" sz="26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600" dirty="0"/>
              <a:t>В полето </a:t>
            </a:r>
            <a:r>
              <a:rPr lang="en-US" sz="2600" b="1" dirty="0"/>
              <a:t>Select or enter a database name</a:t>
            </a:r>
            <a:r>
              <a:rPr lang="en-US" sz="2600" dirty="0"/>
              <a:t>,</a:t>
            </a:r>
            <a:r>
              <a:rPr lang="bg-BG" sz="2600" dirty="0"/>
              <a:t> задаваме </a:t>
            </a:r>
            <a:r>
              <a:rPr lang="bg-BG" sz="2600" b="1" dirty="0">
                <a:solidFill>
                  <a:schemeClr val="bg1"/>
                </a:solidFill>
              </a:rPr>
              <a:t>подходящо име</a:t>
            </a:r>
            <a:r>
              <a:rPr lang="en-US" sz="2600" dirty="0"/>
              <a:t>:</a:t>
            </a:r>
          </a:p>
          <a:p>
            <a:pPr lvl="1"/>
            <a:endParaRPr lang="en-US" sz="2400" dirty="0"/>
          </a:p>
          <a:p>
            <a:r>
              <a:rPr lang="bg-BG" sz="2800" b="1" dirty="0"/>
              <a:t>Тестваме</a:t>
            </a:r>
            <a:r>
              <a:rPr lang="bg-BG" sz="2800" dirty="0"/>
              <a:t> връзката със сървъра и избираме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Технология, която позволява </a:t>
            </a:r>
            <a:r>
              <a:rPr lang="bg-BG" sz="3400" b="1" dirty="0">
                <a:solidFill>
                  <a:schemeClr val="bg1"/>
                </a:solidFill>
              </a:rPr>
              <a:t>манипулиране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бази данни</a:t>
            </a:r>
            <a:r>
              <a:rPr lang="bg-BG" sz="3400" dirty="0"/>
              <a:t>, използвайки </a:t>
            </a:r>
            <a:r>
              <a:rPr lang="bg-BG" sz="3400" b="1" dirty="0">
                <a:solidFill>
                  <a:schemeClr val="bg1"/>
                </a:solidFill>
              </a:rPr>
              <a:t>класове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 in db.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en-US" sz="2000" b="1" noProof="1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UnitType</a:t>
            </a:r>
            <a:r>
              <a:rPr lang="en-US" sz="2000" b="1" noProof="1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24009</TotalTime>
  <Words>2517</Words>
  <Application>Microsoft Macintosh PowerPoint</Application>
  <PresentationFormat>Widescreen</PresentationFormat>
  <Paragraphs>359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348</cp:revision>
  <dcterms:created xsi:type="dcterms:W3CDTF">2018-05-23T13:08:44Z</dcterms:created>
  <dcterms:modified xsi:type="dcterms:W3CDTF">2024-12-19T08:35:18Z</dcterms:modified>
  <cp:category/>
</cp:coreProperties>
</file>